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 id="2147483782" r:id="rId5"/>
  </p:sldMasterIdLst>
  <p:notesMasterIdLst>
    <p:notesMasterId r:id="rId19"/>
  </p:notesMasterIdLst>
  <p:handoutMasterIdLst>
    <p:handoutMasterId r:id="rId20"/>
  </p:handoutMasterIdLst>
  <p:sldIdLst>
    <p:sldId id="344" r:id="rId6"/>
    <p:sldId id="416" r:id="rId7"/>
    <p:sldId id="364" r:id="rId8"/>
    <p:sldId id="452" r:id="rId9"/>
    <p:sldId id="453" r:id="rId10"/>
    <p:sldId id="454" r:id="rId11"/>
    <p:sldId id="456" r:id="rId12"/>
    <p:sldId id="450" r:id="rId13"/>
    <p:sldId id="461" r:id="rId14"/>
    <p:sldId id="458" r:id="rId15"/>
    <p:sldId id="459" r:id="rId16"/>
    <p:sldId id="379" r:id="rId17"/>
    <p:sldId id="413" r:id="rId18"/>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195A"/>
    <a:srgbClr val="FF0000"/>
    <a:srgbClr val="0F46A7"/>
    <a:srgbClr val="970A82"/>
    <a:srgbClr val="FF3399"/>
    <a:srgbClr val="FFFFFF"/>
    <a:srgbClr val="FEE3A1"/>
    <a:srgbClr val="FFF1D0"/>
    <a:srgbClr val="FFF8E7"/>
    <a:srgbClr val="FECE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63" autoAdjust="0"/>
    <p:restoredTop sz="96240" autoAdjust="0"/>
  </p:normalViewPr>
  <p:slideViewPr>
    <p:cSldViewPr snapToGrid="0" showGuides="1">
      <p:cViewPr varScale="1">
        <p:scale>
          <a:sx n="116" d="100"/>
          <a:sy n="116" d="100"/>
        </p:scale>
        <p:origin x="392" y="184"/>
      </p:cViewPr>
      <p:guideLst>
        <p:guide pos="3841"/>
        <p:guide orient="horz" pos="2160"/>
      </p:guideLst>
    </p:cSldViewPr>
  </p:slideViewPr>
  <p:outlineViewPr>
    <p:cViewPr>
      <p:scale>
        <a:sx n="33" d="100"/>
        <a:sy n="33" d="100"/>
      </p:scale>
      <p:origin x="0" y="-8357"/>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wmf>
</file>

<file path=ppt/media/image12.wmf>
</file>

<file path=ppt/media/image13.wmf>
</file>

<file path=ppt/media/image14.wmf>
</file>

<file path=ppt/media/image15.wmf>
</file>

<file path=ppt/media/image2.png>
</file>

<file path=ppt/media/image3.png>
</file>

<file path=ppt/media/image4.png>
</file>

<file path=ppt/media/image5.png>
</file>

<file path=ppt/media/image6.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1</a:t>
            </a:fld>
            <a:endParaRPr lang="de-DE"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79621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dirty="0"/>
          </a:p>
        </p:txBody>
      </p:sp>
    </p:spTree>
    <p:extLst>
      <p:ext uri="{BB962C8B-B14F-4D97-AF65-F5344CB8AC3E}">
        <p14:creationId xmlns:p14="http://schemas.microsoft.com/office/powerpoint/2010/main" val="1278075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8</a:t>
            </a:fld>
            <a:endParaRPr lang="de-DE" dirty="0"/>
          </a:p>
        </p:txBody>
      </p:sp>
    </p:spTree>
    <p:extLst>
      <p:ext uri="{BB962C8B-B14F-4D97-AF65-F5344CB8AC3E}">
        <p14:creationId xmlns:p14="http://schemas.microsoft.com/office/powerpoint/2010/main" val="14551841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hyperlink" Target="https://www.facebook.com/SAP" TargetMode="External"/><Relationship Id="rId3" Type="http://schemas.openxmlformats.org/officeDocument/2006/relationships/hyperlink" Target="http://www.sap.com/trademark" TargetMode="External"/><Relationship Id="rId7" Type="http://schemas.openxmlformats.org/officeDocument/2006/relationships/hyperlink" Target="https://www.linkedin.com/company/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s://www.sap.com/registration/contact.html" TargetMode="External"/><Relationship Id="rId11" Type="http://schemas.openxmlformats.org/officeDocument/2006/relationships/hyperlink" Target="https://twitter.com/sap" TargetMode="External"/><Relationship Id="rId5" Type="http://schemas.openxmlformats.org/officeDocument/2006/relationships/hyperlink" Target="https://unsplash.com/" TargetMode="External"/><Relationship Id="rId10" Type="http://schemas.openxmlformats.org/officeDocument/2006/relationships/image" Target="../media/image4.png"/><Relationship Id="rId4" Type="http://schemas.openxmlformats.org/officeDocument/2006/relationships/hyperlink" Target="https://unsplash.com/photos/KFIjzXYg1RM" TargetMode="External"/><Relationship Id="rId9" Type="http://schemas.openxmlformats.org/officeDocument/2006/relationships/hyperlink" Target="https://www.youtube.com/user/SAP" TargetMode="External"/><Relationship Id="rId14"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dirty="0"/>
              <a:t>PRIVATE</a:t>
            </a:r>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2021</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5174" cy="3430006"/>
          </a:xfrm>
          <a:noFill/>
        </p:spPr>
        <p:txBody>
          <a:bodyPr tIns="504000"/>
          <a:lstStyle>
            <a:lvl1pPr algn="ctr">
              <a:defRPr sz="1600">
                <a:solidFill>
                  <a:schemeClr val="tx1"/>
                </a:solidFill>
              </a:defRPr>
            </a:lvl1pPr>
          </a:lstStyle>
          <a:p>
            <a:r>
              <a:rPr lang="en-US" dirty="0"/>
              <a:t>Click to insert title image or illustration</a:t>
            </a:r>
          </a:p>
        </p:txBody>
      </p:sp>
      <p:pic>
        <p:nvPicPr>
          <p:cNvPr id="4" name="Picture 3">
            <a:extLst>
              <a:ext uri="{FF2B5EF4-FFF2-40B4-BE49-F238E27FC236}">
                <a16:creationId xmlns:a16="http://schemas.microsoft.com/office/drawing/2014/main" id="{78FAF4FB-4C01-4736-B31D-7BA4BA732234}"/>
              </a:ext>
            </a:extLst>
          </p:cNvPr>
          <p:cNvPicPr>
            <a:picLocks noChangeAspect="1"/>
          </p:cNvPicPr>
          <p:nvPr userDrawn="1"/>
        </p:nvPicPr>
        <p:blipFill>
          <a:blip r:embed="rId3"/>
          <a:stretch>
            <a:fillRect/>
          </a:stretch>
        </p:blipFill>
        <p:spPr>
          <a:xfrm>
            <a:off x="165907" y="5908165"/>
            <a:ext cx="872635" cy="872635"/>
          </a:xfrm>
          <a:prstGeom prst="rect">
            <a:avLst/>
          </a:prstGeom>
        </p:spPr>
      </p:pic>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4139791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no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dirty="0"/>
              <a:t>PRIVATE</a:t>
            </a:r>
          </a:p>
        </p:txBody>
      </p:sp>
      <p:sp>
        <p:nvSpPr>
          <p:cNvPr id="6" name="Speaker"/>
          <p:cNvSpPr>
            <a:spLocks noGrp="1"/>
          </p:cNvSpPr>
          <p:nvPr userDrawn="1">
            <p:ph type="subTitle" idx="1" hasCustomPrompt="1"/>
          </p:nvPr>
        </p:nvSpPr>
        <p:spPr bwMode="black">
          <a:xfrm>
            <a:off x="287999" y="4268503"/>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2021</a:t>
            </a:r>
          </a:p>
        </p:txBody>
      </p:sp>
      <p:sp>
        <p:nvSpPr>
          <p:cNvPr id="4" name="Title 3"/>
          <p:cNvSpPr>
            <a:spLocks noGrp="1"/>
          </p:cNvSpPr>
          <p:nvPr>
            <p:ph type="title" hasCustomPrompt="1"/>
          </p:nvPr>
        </p:nvSpPr>
        <p:spPr>
          <a:xfrm>
            <a:off x="288000" y="2706317"/>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a:stretch>
            <a:fillRect/>
          </a:stretch>
        </p:blipFill>
        <p:spPr>
          <a:xfrm>
            <a:off x="9949255" y="6217668"/>
            <a:ext cx="1963635" cy="360000"/>
          </a:xfrm>
          <a:prstGeom prst="rect">
            <a:avLst/>
          </a:prstGeom>
        </p:spPr>
      </p:pic>
      <p:pic>
        <p:nvPicPr>
          <p:cNvPr id="8" name="Picture 7">
            <a:extLst>
              <a:ext uri="{FF2B5EF4-FFF2-40B4-BE49-F238E27FC236}">
                <a16:creationId xmlns:a16="http://schemas.microsoft.com/office/drawing/2014/main" id="{4CDBB149-8A71-4634-A717-724A6BA6F56F}"/>
              </a:ext>
            </a:extLst>
          </p:cNvPr>
          <p:cNvPicPr>
            <a:picLocks noChangeAspect="1"/>
          </p:cNvPicPr>
          <p:nvPr userDrawn="1"/>
        </p:nvPicPr>
        <p:blipFill>
          <a:blip r:embed="rId3"/>
          <a:stretch>
            <a:fillRect/>
          </a:stretch>
        </p:blipFill>
        <p:spPr>
          <a:xfrm>
            <a:off x="165907" y="5908165"/>
            <a:ext cx="872635" cy="872635"/>
          </a:xfrm>
          <a:prstGeom prst="rect">
            <a:avLst/>
          </a:prstGeom>
        </p:spPr>
      </p:pic>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pic>
        <p:nvPicPr>
          <p:cNvPr id="7"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spTree>
    <p:extLst>
      <p:ext uri="{BB962C8B-B14F-4D97-AF65-F5344CB8AC3E}">
        <p14:creationId xmlns:p14="http://schemas.microsoft.com/office/powerpoint/2010/main" val="78109031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19" name="Copyright information English"/>
          <p:cNvSpPr txBox="1"/>
          <p:nvPr userDrawn="1"/>
        </p:nvSpPr>
        <p:spPr bwMode="black">
          <a:xfrm>
            <a:off x="50323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2021 SAP SE or an SAP affiliate company. All rights reserved.</a:t>
            </a:r>
            <a:endParaRPr lang="de-DE" sz="800" kern="0" dirty="0">
              <a:ea typeface="Arial Unicode MS" pitchFamily="34" charset="-128"/>
              <a:cs typeface="Arial Unicode MS" pitchFamily="34" charset="-128"/>
            </a:endParaRPr>
          </a:p>
          <a:p>
            <a:pPr>
              <a:spcBef>
                <a:spcPts val="600"/>
              </a:spcBef>
            </a:pPr>
            <a:r>
              <a:rPr lang="en-US" sz="8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dirty="0">
                <a:solidFill>
                  <a:schemeClr val="tx1"/>
                </a:solidFill>
                <a:latin typeface="Arial"/>
                <a:ea typeface="Arial Unicode MS" panose="020B0604020202020204" pitchFamily="34" charset="-128"/>
                <a:cs typeface="+mn-cs"/>
              </a:rPr>
              <a:t> </a:t>
            </a:r>
            <a:r>
              <a:rPr lang="en-US" sz="8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dirty="0">
                <a:solidFill>
                  <a:schemeClr val="tx1"/>
                </a:solidFill>
                <a:latin typeface="Arial"/>
                <a:ea typeface="Arial Unicode MS" panose="020B0604020202020204" pitchFamily="34" charset="-128"/>
                <a:cs typeface="+mn-cs"/>
              </a:rPr>
              <a:t>See </a:t>
            </a:r>
            <a:r>
              <a:rPr lang="en-US" sz="800" kern="1200" dirty="0">
                <a:solidFill>
                  <a:schemeClr val="tx1"/>
                </a:solidFill>
                <a:latin typeface="Arial"/>
                <a:ea typeface="Arial Unicode MS" panose="020B0604020202020204" pitchFamily="34" charset="-128"/>
                <a:cs typeface="+mn-cs"/>
                <a:hlinkClick r:id="rId3"/>
              </a:rPr>
              <a:t>www.sap.com/trademark</a:t>
            </a:r>
            <a:r>
              <a:rPr lang="en-US" sz="800" kern="1200" dirty="0">
                <a:solidFill>
                  <a:schemeClr val="tx1"/>
                </a:solidFill>
                <a:latin typeface="Arial"/>
                <a:ea typeface="Arial Unicode MS" panose="020B0604020202020204" pitchFamily="34" charset="-128"/>
                <a:cs typeface="+mn-cs"/>
              </a:rPr>
              <a:t> for additional trademark information and notices.</a:t>
            </a:r>
          </a:p>
          <a:p>
            <a:pPr>
              <a:spcBef>
                <a:spcPts val="600"/>
              </a:spcBef>
            </a:pPr>
            <a:r>
              <a:rPr lang="en-US" sz="800" kern="1200" dirty="0">
                <a:solidFill>
                  <a:schemeClr val="tx1"/>
                </a:solidFill>
                <a:latin typeface="Arial"/>
                <a:ea typeface="Arial Unicode MS" panose="020B0604020202020204" pitchFamily="34" charset="-128"/>
                <a:cs typeface="+mn-cs"/>
              </a:rPr>
              <a:t>Cover image </a:t>
            </a:r>
            <a:r>
              <a:rPr lang="en-US" sz="800" kern="1200" dirty="0">
                <a:solidFill>
                  <a:schemeClr val="tx1"/>
                </a:solidFill>
                <a:latin typeface="+mn-lt"/>
                <a:ea typeface="Arial Unicode MS" panose="020B0604020202020204" pitchFamily="34" charset="-128"/>
                <a:cs typeface="+mn-cs"/>
              </a:rPr>
              <a:t>by </a:t>
            </a:r>
            <a:r>
              <a:rPr lang="en-US" sz="800" b="0" i="0" dirty="0">
                <a:solidFill>
                  <a:srgbClr val="767676"/>
                </a:solidFill>
                <a:effectLst/>
                <a:latin typeface="+mn-lt"/>
                <a:hlinkClick r:id="rId4"/>
              </a:rPr>
              <a:t>Jeremy Bishop</a:t>
            </a:r>
            <a:r>
              <a:rPr lang="en-US" sz="800" b="0" i="0" dirty="0">
                <a:solidFill>
                  <a:srgbClr val="111111"/>
                </a:solidFill>
                <a:effectLst/>
                <a:latin typeface="+mn-lt"/>
              </a:rPr>
              <a:t> on </a:t>
            </a:r>
            <a:r>
              <a:rPr lang="en-US" sz="800" b="0" i="0" dirty="0" err="1">
                <a:solidFill>
                  <a:srgbClr val="767676"/>
                </a:solidFill>
                <a:effectLst/>
                <a:latin typeface="+mn-lt"/>
                <a:hlinkClick r:id="rId5"/>
              </a:rPr>
              <a:t>Unsplash</a:t>
            </a:r>
            <a:r>
              <a:rPr lang="en-US" sz="800" b="0" i="0" dirty="0">
                <a:solidFill>
                  <a:srgbClr val="767676"/>
                </a:solidFill>
                <a:effectLst/>
                <a:latin typeface="+mn-lt"/>
              </a:rPr>
              <a:t>.</a:t>
            </a:r>
            <a:endParaRPr lang="en-US" sz="800" kern="1200" dirty="0">
              <a:solidFill>
                <a:schemeClr val="tx1"/>
              </a:solidFill>
              <a:latin typeface="+mn-lt"/>
              <a:ea typeface="Arial Unicode MS" panose="020B0604020202020204" pitchFamily="34" charset="-128"/>
              <a:cs typeface="+mn-cs"/>
            </a:endParaRPr>
          </a:p>
        </p:txBody>
      </p:sp>
      <p:sp>
        <p:nvSpPr>
          <p:cNvPr id="44" name="www.sap.com - contact SAP link">
            <a:hlinkClick r:id="rId6"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a:t>
            </a:r>
            <a:r>
              <a:rPr lang="en-US" sz="1100" b="1" kern="1200" dirty="0">
                <a:solidFill>
                  <a:schemeClr val="tx1"/>
                </a:solidFill>
                <a:latin typeface="Arial"/>
                <a:ea typeface="Arial Unicode MS" panose="020B0604020202020204" pitchFamily="34" charset="-128"/>
                <a:cs typeface="+mn-cs"/>
              </a:rPr>
              <a:t>/contactsap</a:t>
            </a:r>
          </a:p>
        </p:txBody>
      </p:sp>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dirty="0">
                <a:solidFill>
                  <a:schemeClr val="tx1"/>
                </a:solidFill>
                <a:latin typeface="Arial"/>
                <a:ea typeface="Arial Unicode MS" panose="020B0604020202020204" pitchFamily="34" charset="-128"/>
                <a:cs typeface="+mn-cs"/>
              </a:rPr>
              <a:t>Follow us</a:t>
            </a:r>
          </a:p>
        </p:txBody>
      </p:sp>
      <p:pic>
        <p:nvPicPr>
          <p:cNvPr id="10" name="Linkedin icon with link">
            <a:hlinkClick r:id="rId7"/>
            <a:extLst>
              <a:ext uri="{FF2B5EF4-FFF2-40B4-BE49-F238E27FC236}">
                <a16:creationId xmlns:a16="http://schemas.microsoft.com/office/drawing/2014/main" id="{D03BED7D-4C1C-D348-B7EC-3275C42250B4}"/>
              </a:ext>
            </a:extLst>
          </p:cNvPr>
          <p:cNvPicPr>
            <a:picLocks noChangeAspect="1"/>
          </p:cNvPicPr>
          <p:nvPr userDrawn="1"/>
        </p:nvPicPr>
        <p:blipFill>
          <a:blip r:embed="rId8"/>
          <a:srcRect/>
          <a:stretch/>
        </p:blipFill>
        <p:spPr>
          <a:xfrm>
            <a:off x="2257487" y="1749959"/>
            <a:ext cx="361809" cy="361809"/>
          </a:xfrm>
          <a:prstGeom prst="rect">
            <a:avLst/>
          </a:prstGeom>
        </p:spPr>
      </p:pic>
      <p:pic>
        <p:nvPicPr>
          <p:cNvPr id="11" name="YouTube icon with link">
            <a:hlinkClick r:id="rId9"/>
            <a:extLst>
              <a:ext uri="{FF2B5EF4-FFF2-40B4-BE49-F238E27FC236}">
                <a16:creationId xmlns:a16="http://schemas.microsoft.com/office/drawing/2014/main" id="{4550E8CF-5571-DB45-85AB-8ACD63D7F0D9}"/>
              </a:ext>
            </a:extLst>
          </p:cNvPr>
          <p:cNvPicPr>
            <a:picLocks noChangeAspect="1"/>
          </p:cNvPicPr>
          <p:nvPr userDrawn="1"/>
        </p:nvPicPr>
        <p:blipFill>
          <a:blip r:embed="rId10"/>
          <a:srcRect/>
          <a:stretch/>
        </p:blipFill>
        <p:spPr>
          <a:xfrm>
            <a:off x="1666951" y="1749063"/>
            <a:ext cx="363600" cy="363600"/>
          </a:xfrm>
          <a:prstGeom prst="rect">
            <a:avLst/>
          </a:prstGeom>
        </p:spPr>
      </p:pic>
      <p:pic>
        <p:nvPicPr>
          <p:cNvPr id="12" name="Twitter icon with link">
            <a:hlinkClick r:id="rId11" tooltip="https://twitter.com/sap"/>
            <a:extLst>
              <a:ext uri="{FF2B5EF4-FFF2-40B4-BE49-F238E27FC236}">
                <a16:creationId xmlns:a16="http://schemas.microsoft.com/office/drawing/2014/main" id="{3A3DEA53-744B-5D49-B9C4-B3DD2B6F8890}"/>
              </a:ext>
            </a:extLst>
          </p:cNvPr>
          <p:cNvPicPr>
            <a:picLocks noChangeAspect="1"/>
          </p:cNvPicPr>
          <p:nvPr userDrawn="1"/>
        </p:nvPicPr>
        <p:blipFill>
          <a:blip r:embed="rId12"/>
          <a:srcRect/>
          <a:stretch/>
        </p:blipFill>
        <p:spPr>
          <a:xfrm>
            <a:off x="1078206" y="1749959"/>
            <a:ext cx="361809" cy="361809"/>
          </a:xfrm>
          <a:prstGeom prst="rect">
            <a:avLst/>
          </a:prstGeom>
        </p:spPr>
      </p:pic>
      <p:pic>
        <p:nvPicPr>
          <p:cNvPr id="13" name="Facebook icon with link">
            <a:hlinkClick r:id="rId13"/>
            <a:extLst>
              <a:ext uri="{FF2B5EF4-FFF2-40B4-BE49-F238E27FC236}">
                <a16:creationId xmlns:a16="http://schemas.microsoft.com/office/drawing/2014/main" id="{0574D7D9-99A0-C642-8DCC-BBDFBACB0C47}"/>
              </a:ext>
            </a:extLst>
          </p:cNvPr>
          <p:cNvPicPr>
            <a:picLocks noChangeAspect="1"/>
          </p:cNvPicPr>
          <p:nvPr userDrawn="1"/>
        </p:nvPicPr>
        <p:blipFill>
          <a:blip r:embed="rId14"/>
          <a:srcRect/>
          <a:stretch/>
        </p:blipFill>
        <p:spPr>
          <a:xfrm>
            <a:off x="487670" y="1749063"/>
            <a:ext cx="363600" cy="363600"/>
          </a:xfrm>
          <a:prstGeom prst="rect">
            <a:avLst/>
          </a:prstGeom>
        </p:spPr>
      </p:pic>
    </p:spTree>
    <p:extLst>
      <p:ext uri="{BB962C8B-B14F-4D97-AF65-F5344CB8AC3E}">
        <p14:creationId xmlns:p14="http://schemas.microsoft.com/office/powerpoint/2010/main" val="451925193"/>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113713247"/>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 blue">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6523654"/>
      </p:ext>
    </p:extLst>
  </p:cSld>
  <p:clrMapOvr>
    <a:masterClrMapping/>
  </p:clrMapOvr>
  <p:extLst>
    <p:ext uri="{DCECCB84-F9BA-43D5-87BE-67443E8EF086}">
      <p15:sldGuideLst xmlns:p15="http://schemas.microsoft.com/office/powerpoint/2012/main">
        <p15:guide id="1" pos="316">
          <p15:clr>
            <a:srgbClr val="FBAE40"/>
          </p15:clr>
        </p15:guide>
        <p15:guide id="2" orient="horz" pos="3991">
          <p15:clr>
            <a:srgbClr val="FBAE40"/>
          </p15:clr>
        </p15:guide>
        <p15:guide id="3" pos="7364">
          <p15:clr>
            <a:srgbClr val="FBAE40"/>
          </p15:clr>
        </p15:guide>
        <p15:guide id="4" orient="horz" pos="318">
          <p15:clr>
            <a:srgbClr val="FBAE40"/>
          </p15:clr>
        </p15:guide>
        <p15:guide id="5" orient="horz" pos="552">
          <p15:clr>
            <a:srgbClr val="FBAE40"/>
          </p15:clr>
        </p15:guide>
        <p15:guide id="6" orient="horz" pos="10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 blu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366177160"/>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dirty="0"/>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dirty="0"/>
              <a:t>PRIVATE</a:t>
            </a:r>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2021</a:t>
            </a:r>
          </a:p>
        </p:txBody>
      </p:sp>
      <p:sp>
        <p:nvSpPr>
          <p:cNvPr id="8" name="Title 4"/>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a:stretch>
            <a:fillRect/>
          </a:stretch>
        </p:blipFill>
        <p:spPr>
          <a:xfrm>
            <a:off x="9949255" y="6217668"/>
            <a:ext cx="1963635" cy="360000"/>
          </a:xfrm>
          <a:prstGeom prst="rect">
            <a:avLst/>
          </a:prstGeom>
        </p:spPr>
      </p:pic>
      <p:pic>
        <p:nvPicPr>
          <p:cNvPr id="11" name="Picture 10">
            <a:extLst>
              <a:ext uri="{FF2B5EF4-FFF2-40B4-BE49-F238E27FC236}">
                <a16:creationId xmlns:a16="http://schemas.microsoft.com/office/drawing/2014/main" id="{CBEC9800-DA33-498C-B9C3-6BE92B33FA1F}"/>
              </a:ext>
            </a:extLst>
          </p:cNvPr>
          <p:cNvPicPr>
            <a:picLocks noChangeAspect="1"/>
          </p:cNvPicPr>
          <p:nvPr userDrawn="1"/>
        </p:nvPicPr>
        <p:blipFill>
          <a:blip r:embed="rId3"/>
          <a:stretch>
            <a:fillRect/>
          </a:stretch>
        </p:blipFill>
        <p:spPr>
          <a:xfrm>
            <a:off x="165907" y="5908165"/>
            <a:ext cx="872635" cy="872635"/>
          </a:xfrm>
          <a:prstGeom prst="rect">
            <a:avLst/>
          </a:prstGeom>
        </p:spPr>
      </p:pic>
    </p:spTree>
    <p:extLst>
      <p:ext uri="{BB962C8B-B14F-4D97-AF65-F5344CB8AC3E}">
        <p14:creationId xmlns:p14="http://schemas.microsoft.com/office/powerpoint/2010/main" val="304804629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userDrawn="1"/>
        </p:nvSpPr>
        <p:spPr bwMode="black">
          <a:xfrm>
            <a:off x="2814655" y="6559834"/>
            <a:ext cx="328616"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dirty="0">
                <a:solidFill>
                  <a:schemeClr val="tx1"/>
                </a:solidFill>
                <a:latin typeface="Arial"/>
                <a:ea typeface="Arial Unicode MS"/>
                <a:cs typeface="Arial Unicode MS" pitchFamily="34" charset="-128"/>
                <a:sym typeface="Arial"/>
              </a:rPr>
              <a:t>PRIVATE</a:t>
            </a: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2021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74" r:id="rId8"/>
    <p:sldLayoutId id="2147483745" r:id="rId9"/>
    <p:sldLayoutId id="2147483760" r:id="rId10"/>
    <p:sldLayoutId id="2147483768" r:id="rId11"/>
    <p:sldLayoutId id="2147483769" r:id="rId12"/>
    <p:sldLayoutId id="2147483770" r:id="rId13"/>
    <p:sldLayoutId id="2147483744" r:id="rId14"/>
    <p:sldLayoutId id="2147483757" r:id="rId15"/>
    <p:sldLayoutId id="2147483748" r:id="rId16"/>
    <p:sldLayoutId id="2147483771" r:id="rId17"/>
    <p:sldLayoutId id="2147483763" r:id="rId18"/>
    <p:sldLayoutId id="2147483751" r:id="rId19"/>
    <p:sldLayoutId id="2147483756" r:id="rId20"/>
    <p:sldLayoutId id="2147483740" r:id="rId21"/>
    <p:sldLayoutId id="2147483754" r:id="rId22"/>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195A"/>
        </a:solidFill>
        <a:effectLst/>
      </p:bgPr>
    </p:bg>
    <p:spTree>
      <p:nvGrpSpPr>
        <p:cNvPr id="1" name=""/>
        <p:cNvGrpSpPr/>
        <p:nvPr/>
      </p:nvGrpSpPr>
      <p:grpSpPr>
        <a:xfrm>
          <a:off x="0" y="0"/>
          <a:ext cx="0" cy="0"/>
          <a:chOff x="0" y="0"/>
          <a:chExt cx="0" cy="0"/>
        </a:xfrm>
      </p:grpSpPr>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sp>
        <p:nvSpPr>
          <p:cNvPr id="13" name="Slide number">
            <a:extLst>
              <a:ext uri="{FF2B5EF4-FFF2-40B4-BE49-F238E27FC236}">
                <a16:creationId xmlns:a16="http://schemas.microsoft.com/office/drawing/2014/main" id="{6F6D7778-F272-4F12-ADD2-8AE6FF10DDDC}"/>
              </a:ext>
            </a:extLst>
          </p:cNvP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4" name="Classification">
            <a:extLst>
              <a:ext uri="{FF2B5EF4-FFF2-40B4-BE49-F238E27FC236}">
                <a16:creationId xmlns:a16="http://schemas.microsoft.com/office/drawing/2014/main" id="{4950D02E-DEA7-4F24-8212-FEEF73ED9421}"/>
              </a:ext>
            </a:extLst>
          </p:cNvPr>
          <p:cNvSpPr txBox="1"/>
          <p:nvPr userDrawn="1"/>
        </p:nvSpPr>
        <p:spPr bwMode="black">
          <a:xfrm>
            <a:off x="2814655" y="6559834"/>
            <a:ext cx="328616"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dirty="0">
                <a:solidFill>
                  <a:schemeClr val="tx1"/>
                </a:solidFill>
                <a:latin typeface="Arial"/>
                <a:ea typeface="Arial Unicode MS"/>
                <a:cs typeface="Arial Unicode MS" pitchFamily="34" charset="-128"/>
                <a:sym typeface="Arial"/>
              </a:rPr>
              <a:t>PRIVATE</a:t>
            </a:r>
          </a:p>
        </p:txBody>
      </p:sp>
      <p:sp>
        <p:nvSpPr>
          <p:cNvPr id="15" name="Copyright">
            <a:extLst>
              <a:ext uri="{FF2B5EF4-FFF2-40B4-BE49-F238E27FC236}">
                <a16:creationId xmlns:a16="http://schemas.microsoft.com/office/drawing/2014/main" id="{A507F817-5D47-4500-8930-FF4D058FA111}"/>
              </a:ext>
            </a:extLst>
          </p:cNvPr>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2021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Tree>
    <p:extLst>
      <p:ext uri="{BB962C8B-B14F-4D97-AF65-F5344CB8AC3E}">
        <p14:creationId xmlns:p14="http://schemas.microsoft.com/office/powerpoint/2010/main" val="2031361106"/>
      </p:ext>
    </p:extLst>
  </p:cSld>
  <p:clrMap bg1="dk1" tx1="lt1" bg2="dk2" tx2="lt2" accent1="accent1" accent2="accent2" accent3="accent3" accent4="accent4" accent5="accent5" accent6="accent6" hlink="hlink" folHlink="folHlink"/>
  <p:sldLayoutIdLst>
    <p:sldLayoutId id="2147483789" r:id="rId1"/>
    <p:sldLayoutId id="2147483791" r:id="rId2"/>
    <p:sldLayoutId id="2147483798" r:id="rId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7.bin"/><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8.bin"/><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9.bin"/><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4.bin"/><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5.bin"/><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genda items"/>
          <p:cNvSpPr>
            <a:spLocks noGrp="1"/>
          </p:cNvSpPr>
          <p:nvPr>
            <p:ph type="body" sz="quarter" idx="10"/>
          </p:nvPr>
        </p:nvSpPr>
        <p:spPr bwMode="gray"/>
        <p:txBody>
          <a:bodyPr>
            <a:normAutofit lnSpcReduction="10000"/>
          </a:bodyPr>
          <a:lstStyle/>
          <a:p>
            <a:r>
              <a:rPr lang="en-US" dirty="0"/>
              <a:t>Global picture</a:t>
            </a:r>
          </a:p>
          <a:p>
            <a:pPr lvl="1"/>
            <a:r>
              <a:rPr lang="en-US" dirty="0"/>
              <a:t>Which locations are the biggest Revenue contributors?</a:t>
            </a:r>
          </a:p>
          <a:p>
            <a:pPr lvl="1"/>
            <a:r>
              <a:rPr lang="en-US" dirty="0"/>
              <a:t>Where do we see the highest number of order returns?</a:t>
            </a:r>
          </a:p>
          <a:p>
            <a:pPr lvl="1"/>
            <a:r>
              <a:rPr lang="en-US" dirty="0"/>
              <a:t>Where the </a:t>
            </a:r>
            <a:r>
              <a:rPr lang="en-US" dirty="0" err="1"/>
              <a:t>Refunds:Revenue</a:t>
            </a:r>
            <a:r>
              <a:rPr lang="en-US" dirty="0"/>
              <a:t> ratio is at the highest (worst)?</a:t>
            </a:r>
          </a:p>
          <a:p>
            <a:pPr lvl="1"/>
            <a:r>
              <a:rPr lang="en-US" dirty="0"/>
              <a:t>What are the locations with the worst Sentiment score?</a:t>
            </a:r>
          </a:p>
          <a:p>
            <a:r>
              <a:rPr lang="en-US" dirty="0"/>
              <a:t>US Problems</a:t>
            </a:r>
          </a:p>
          <a:p>
            <a:pPr lvl="1"/>
            <a:r>
              <a:rPr lang="en-US" dirty="0"/>
              <a:t>Using Sentiment + </a:t>
            </a:r>
            <a:r>
              <a:rPr lang="en-US" dirty="0" err="1"/>
              <a:t>Refund:Revenue</a:t>
            </a:r>
            <a:r>
              <a:rPr lang="en-US" dirty="0"/>
              <a:t> ratio to spot the problems</a:t>
            </a:r>
          </a:p>
          <a:p>
            <a:pPr lvl="1"/>
            <a:r>
              <a:rPr lang="en-US" dirty="0"/>
              <a:t>Potential Quality Issue In San Diego, CA</a:t>
            </a:r>
          </a:p>
          <a:p>
            <a:pPr lvl="1"/>
            <a:r>
              <a:rPr lang="en-US" dirty="0"/>
              <a:t>Possible counterfeit issues in Los Angeles &amp; Las Vegas</a:t>
            </a:r>
          </a:p>
          <a:p>
            <a:pPr lvl="1"/>
            <a:endParaRPr lang="en-US" dirty="0"/>
          </a:p>
          <a:p>
            <a:pPr marL="0" lvl="1" indent="0">
              <a:buNone/>
            </a:pPr>
            <a:r>
              <a:rPr lang="en-US" sz="2000" dirty="0"/>
              <a:t>Conclusion</a:t>
            </a:r>
          </a:p>
          <a:p>
            <a:pPr lvl="1"/>
            <a:r>
              <a:rPr lang="en-US" dirty="0"/>
              <a:t>Suggested Next Steps</a:t>
            </a:r>
          </a:p>
          <a:p>
            <a:pPr lvl="1"/>
            <a:r>
              <a:rPr lang="en-US" dirty="0"/>
              <a:t>Contacts</a:t>
            </a:r>
          </a:p>
          <a:p>
            <a:pPr lvl="1"/>
            <a:endParaRPr lang="en-US" dirty="0"/>
          </a:p>
        </p:txBody>
      </p:sp>
      <p:sp>
        <p:nvSpPr>
          <p:cNvPr id="2" name="Agenda"/>
          <p:cNvSpPr>
            <a:spLocks noGrp="1"/>
          </p:cNvSpPr>
          <p:nvPr>
            <p:ph type="title"/>
          </p:nvPr>
        </p:nvSpPr>
        <p:spPr bwMode="gray"/>
        <p:txBody>
          <a:bodyPr/>
          <a:lstStyle/>
          <a:p>
            <a:r>
              <a:rPr lang="en-US" dirty="0"/>
              <a:t>Agenda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369332"/>
          </a:xfrm>
        </p:spPr>
        <p:txBody>
          <a:bodyPr/>
          <a:lstStyle/>
          <a:p>
            <a:r>
              <a:rPr lang="en-US" dirty="0"/>
              <a:t>Potential Quality Issue In San Diego, CA</a:t>
            </a:r>
          </a:p>
        </p:txBody>
      </p:sp>
      <p:graphicFrame>
        <p:nvGraphicFramePr>
          <p:cNvPr id="2" name="Object 1">
            <a:extLst>
              <a:ext uri="{FF2B5EF4-FFF2-40B4-BE49-F238E27FC236}">
                <a16:creationId xmlns:a16="http://schemas.microsoft.com/office/drawing/2014/main" id="{DFF2F819-A980-44F9-9380-6856E6D3D2C7}"/>
              </a:ext>
            </a:extLst>
          </p:cNvPr>
          <p:cNvGraphicFramePr>
            <a:graphicFrameLocks noChangeAspect="1"/>
          </p:cNvGraphicFramePr>
          <p:nvPr>
            <p:extLst>
              <p:ext uri="{D42A27DB-BD31-4B8C-83A1-F6EECF244321}">
                <p14:modId xmlns:p14="http://schemas.microsoft.com/office/powerpoint/2010/main" val="2539093173"/>
              </p:ext>
            </p:extLst>
          </p:nvPr>
        </p:nvGraphicFramePr>
        <p:xfrm>
          <a:off x="3289726" y="1754608"/>
          <a:ext cx="5615721" cy="3348783"/>
        </p:xfrm>
        <a:graphic>
          <a:graphicData uri="http://schemas.openxmlformats.org/presentationml/2006/ole">
            <mc:AlternateContent xmlns:mc="http://schemas.openxmlformats.org/markup-compatibility/2006">
              <mc:Choice xmlns:v="urn:schemas-microsoft-com:vml" Requires="v">
                <p:oleObj r:id="rId2" imgW="7771320" imgH="4634640" progId="">
                  <p:embed/>
                </p:oleObj>
              </mc:Choice>
              <mc:Fallback>
                <p:oleObj r:id="rId2" imgW="7771320" imgH="4634640" progId="">
                  <p:embed/>
                  <p:pic>
                    <p:nvPicPr>
                      <p:cNvPr id="0" name=""/>
                      <p:cNvPicPr/>
                      <p:nvPr/>
                    </p:nvPicPr>
                    <p:blipFill>
                      <a:blip r:embed="rId3"/>
                      <a:stretch>
                        <a:fillRect/>
                      </a:stretch>
                    </p:blipFill>
                    <p:spPr>
                      <a:xfrm>
                        <a:off x="3289726" y="1754608"/>
                        <a:ext cx="5615721" cy="3348783"/>
                      </a:xfrm>
                      <a:prstGeom prst="rect">
                        <a:avLst/>
                      </a:prstGeom>
                    </p:spPr>
                  </p:pic>
                </p:oleObj>
              </mc:Fallback>
            </mc:AlternateContent>
          </a:graphicData>
        </a:graphic>
      </p:graphicFrame>
    </p:spTree>
    <p:extLst>
      <p:ext uri="{BB962C8B-B14F-4D97-AF65-F5344CB8AC3E}">
        <p14:creationId xmlns:p14="http://schemas.microsoft.com/office/powerpoint/2010/main" val="961194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369332"/>
          </a:xfrm>
        </p:spPr>
        <p:txBody>
          <a:bodyPr/>
          <a:lstStyle/>
          <a:p>
            <a:r>
              <a:rPr lang="en-US" dirty="0"/>
              <a:t>Possible counterfeit issues in Los Angeles &amp; Las Vegas</a:t>
            </a:r>
          </a:p>
        </p:txBody>
      </p:sp>
      <p:graphicFrame>
        <p:nvGraphicFramePr>
          <p:cNvPr id="3" name="Object 2">
            <a:extLst>
              <a:ext uri="{FF2B5EF4-FFF2-40B4-BE49-F238E27FC236}">
                <a16:creationId xmlns:a16="http://schemas.microsoft.com/office/drawing/2014/main" id="{0D6A91BF-FB4F-4BCF-B36A-06F7CEF1D2BC}"/>
              </a:ext>
            </a:extLst>
          </p:cNvPr>
          <p:cNvGraphicFramePr>
            <a:graphicFrameLocks noChangeAspect="1"/>
          </p:cNvGraphicFramePr>
          <p:nvPr>
            <p:extLst>
              <p:ext uri="{D42A27DB-BD31-4B8C-83A1-F6EECF244321}">
                <p14:modId xmlns:p14="http://schemas.microsoft.com/office/powerpoint/2010/main" val="2084285276"/>
              </p:ext>
            </p:extLst>
          </p:nvPr>
        </p:nvGraphicFramePr>
        <p:xfrm>
          <a:off x="3168705" y="1746414"/>
          <a:ext cx="5857763" cy="3365172"/>
        </p:xfrm>
        <a:graphic>
          <a:graphicData uri="http://schemas.openxmlformats.org/presentationml/2006/ole">
            <mc:AlternateContent xmlns:mc="http://schemas.openxmlformats.org/markup-compatibility/2006">
              <mc:Choice xmlns:v="urn:schemas-microsoft-com:vml" Requires="v">
                <p:oleObj r:id="rId2" imgW="8025120" imgH="4609440" progId="">
                  <p:embed/>
                </p:oleObj>
              </mc:Choice>
              <mc:Fallback>
                <p:oleObj r:id="rId2" imgW="8025120" imgH="4609440" progId="">
                  <p:embed/>
                  <p:pic>
                    <p:nvPicPr>
                      <p:cNvPr id="0" name=""/>
                      <p:cNvPicPr/>
                      <p:nvPr/>
                    </p:nvPicPr>
                    <p:blipFill>
                      <a:blip r:embed="rId3"/>
                      <a:stretch>
                        <a:fillRect/>
                      </a:stretch>
                    </p:blipFill>
                    <p:spPr>
                      <a:xfrm>
                        <a:off x="3168705" y="1746414"/>
                        <a:ext cx="5857763" cy="3365172"/>
                      </a:xfrm>
                      <a:prstGeom prst="rect">
                        <a:avLst/>
                      </a:prstGeom>
                    </p:spPr>
                  </p:pic>
                </p:oleObj>
              </mc:Fallback>
            </mc:AlternateContent>
          </a:graphicData>
        </a:graphic>
      </p:graphicFrame>
    </p:spTree>
    <p:extLst>
      <p:ext uri="{BB962C8B-B14F-4D97-AF65-F5344CB8AC3E}">
        <p14:creationId xmlns:p14="http://schemas.microsoft.com/office/powerpoint/2010/main" val="990956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Picture Placeholder" descr="Placeholder for an image" title="Image placeholder content slide"/>
          <p:cNvSpPr>
            <a:spLocks noGrp="1"/>
          </p:cNvSpPr>
          <p:nvPr>
            <p:ph type="pic" sz="quarter" idx="10"/>
          </p:nvPr>
        </p:nvSpPr>
        <p:spPr bwMode="gray"/>
      </p:sp>
      <p:sp>
        <p:nvSpPr>
          <p:cNvPr id="4" name="Text Placeholder"/>
          <p:cNvSpPr>
            <a:spLocks noGrp="1"/>
          </p:cNvSpPr>
          <p:nvPr>
            <p:ph type="body" sz="quarter" idx="11"/>
          </p:nvPr>
        </p:nvSpPr>
        <p:spPr bwMode="gray">
          <a:xfrm>
            <a:off x="503999" y="1620000"/>
            <a:ext cx="5112000" cy="4716000"/>
          </a:xfrm>
        </p:spPr>
        <p:txBody>
          <a:bodyPr>
            <a:normAutofit fontScale="85000" lnSpcReduction="10000"/>
          </a:bodyPr>
          <a:lstStyle/>
          <a:p>
            <a:pPr lvl="0"/>
            <a:endParaRPr lang="en-US" dirty="0"/>
          </a:p>
          <a:p>
            <a:pPr lvl="1"/>
            <a:r>
              <a:rPr lang="en-US" dirty="0"/>
              <a:t>Drill-down to discover specific affected product lines</a:t>
            </a:r>
          </a:p>
          <a:p>
            <a:pPr lvl="1"/>
            <a:r>
              <a:rPr lang="en-US" dirty="0"/>
              <a:t>Investigate a potential quality issue in San Diego</a:t>
            </a:r>
          </a:p>
          <a:p>
            <a:pPr lvl="2"/>
            <a:r>
              <a:rPr lang="en-US" dirty="0"/>
              <a:t>Contact affected customers and interview (offer prize)</a:t>
            </a:r>
          </a:p>
          <a:p>
            <a:pPr lvl="2"/>
            <a:r>
              <a:rPr lang="en-US" dirty="0"/>
              <a:t>Test the full order cycle with secret customers</a:t>
            </a:r>
          </a:p>
          <a:p>
            <a:pPr lvl="1"/>
            <a:r>
              <a:rPr lang="en-US" dirty="0"/>
              <a:t>Investigate potential counterfeit product(s) in LA &amp; LV</a:t>
            </a:r>
          </a:p>
          <a:p>
            <a:pPr lvl="2"/>
            <a:r>
              <a:rPr lang="en-US" dirty="0"/>
              <a:t>Take a closer look at the bad reviews you get</a:t>
            </a:r>
          </a:p>
          <a:p>
            <a:pPr lvl="3"/>
            <a:r>
              <a:rPr lang="en-US" dirty="0"/>
              <a:t>Look for origin data</a:t>
            </a:r>
          </a:p>
          <a:p>
            <a:pPr lvl="3"/>
            <a:r>
              <a:rPr lang="en-US" dirty="0"/>
              <a:t>Perform a competition research</a:t>
            </a:r>
          </a:p>
          <a:p>
            <a:pPr lvl="2"/>
            <a:r>
              <a:rPr lang="en-US" dirty="0"/>
              <a:t>Ensure fantom customers don’t have the ability to leave bad reviews without actual verifiable purchases</a:t>
            </a:r>
          </a:p>
          <a:p>
            <a:pPr lvl="1"/>
            <a:r>
              <a:rPr lang="en-US" dirty="0"/>
              <a:t>Upgrade your trial SAP SAC account</a:t>
            </a:r>
          </a:p>
          <a:p>
            <a:pPr lvl="2"/>
            <a:r>
              <a:rPr lang="en-US" dirty="0"/>
              <a:t>Schedule an SAC task to continuously update the data for your models and stories from newer versions of your spreadsheets</a:t>
            </a:r>
          </a:p>
          <a:p>
            <a:pPr lvl="1"/>
            <a:r>
              <a:rPr lang="en-US" dirty="0"/>
              <a:t>If you want to move away from the spreadsheets</a:t>
            </a:r>
          </a:p>
          <a:p>
            <a:pPr lvl="2"/>
            <a:r>
              <a:rPr lang="en-US" dirty="0"/>
              <a:t>Check out some of our database solutions</a:t>
            </a:r>
          </a:p>
          <a:p>
            <a:pPr lvl="3"/>
            <a:r>
              <a:rPr lang="en-US" dirty="0"/>
              <a:t>They all integrate well with SAP SAC</a:t>
            </a:r>
          </a:p>
          <a:p>
            <a:pPr lvl="3"/>
            <a:r>
              <a:rPr lang="en-US" dirty="0"/>
              <a:t>You will see changes faster, even in real-time</a:t>
            </a:r>
          </a:p>
        </p:txBody>
      </p:sp>
      <p:sp>
        <p:nvSpPr>
          <p:cNvPr id="2" name="Title"/>
          <p:cNvSpPr>
            <a:spLocks noGrp="1"/>
          </p:cNvSpPr>
          <p:nvPr>
            <p:ph type="title"/>
          </p:nvPr>
        </p:nvSpPr>
        <p:spPr bwMode="gray"/>
        <p:txBody>
          <a:bodyPr/>
          <a:lstStyle/>
          <a:p>
            <a:r>
              <a:rPr lang="en-US" dirty="0"/>
              <a:t>Suggested Next Steps</a:t>
            </a:r>
          </a:p>
        </p:txBody>
      </p:sp>
      <p:graphicFrame>
        <p:nvGraphicFramePr>
          <p:cNvPr id="7" name="Object 6">
            <a:extLst>
              <a:ext uri="{FF2B5EF4-FFF2-40B4-BE49-F238E27FC236}">
                <a16:creationId xmlns:a16="http://schemas.microsoft.com/office/drawing/2014/main" id="{F8F989A4-300F-440C-B780-AF0341144AD1}"/>
              </a:ext>
            </a:extLst>
          </p:cNvPr>
          <p:cNvGraphicFramePr>
            <a:graphicFrameLocks noChangeAspect="1"/>
          </p:cNvGraphicFramePr>
          <p:nvPr>
            <p:extLst>
              <p:ext uri="{D42A27DB-BD31-4B8C-83A1-F6EECF244321}">
                <p14:modId xmlns:p14="http://schemas.microsoft.com/office/powerpoint/2010/main" val="3266049391"/>
              </p:ext>
            </p:extLst>
          </p:nvPr>
        </p:nvGraphicFramePr>
        <p:xfrm>
          <a:off x="5807028" y="0"/>
          <a:ext cx="8304327" cy="6858000"/>
        </p:xfrm>
        <a:graphic>
          <a:graphicData uri="http://schemas.openxmlformats.org/presentationml/2006/ole">
            <mc:AlternateContent xmlns:mc="http://schemas.openxmlformats.org/markup-compatibility/2006">
              <mc:Choice xmlns:v="urn:schemas-microsoft-com:vml" Requires="v">
                <p:oleObj r:id="rId2" imgW="11885400" imgH="9917280" progId="">
                  <p:embed/>
                </p:oleObj>
              </mc:Choice>
              <mc:Fallback>
                <p:oleObj r:id="rId2" imgW="11885400" imgH="9917280" progId="">
                  <p:embed/>
                  <p:pic>
                    <p:nvPicPr>
                      <p:cNvPr id="0" name=""/>
                      <p:cNvPicPr/>
                      <p:nvPr/>
                    </p:nvPicPr>
                    <p:blipFill>
                      <a:blip r:embed="rId3"/>
                      <a:stretch>
                        <a:fillRect/>
                      </a:stretch>
                    </p:blipFill>
                    <p:spPr>
                      <a:xfrm>
                        <a:off x="5807028" y="0"/>
                        <a:ext cx="8304327" cy="6858000"/>
                      </a:xfrm>
                      <a:prstGeom prst="rect">
                        <a:avLst/>
                      </a:prstGeom>
                    </p:spPr>
                  </p:pic>
                </p:oleObj>
              </mc:Fallback>
            </mc:AlternateContent>
          </a:graphicData>
        </a:graphic>
      </p:graphicFrame>
    </p:spTree>
    <p:extLst>
      <p:ext uri="{BB962C8B-B14F-4D97-AF65-F5344CB8AC3E}">
        <p14:creationId xmlns:p14="http://schemas.microsoft.com/office/powerpoint/2010/main" val="4154867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act information"/>
          <p:cNvSpPr>
            <a:spLocks noGrp="1"/>
          </p:cNvSpPr>
          <p:nvPr>
            <p:ph type="body" sz="quarter" idx="10"/>
          </p:nvPr>
        </p:nvSpPr>
        <p:spPr bwMode="gray">
          <a:xfrm>
            <a:off x="504000" y="2905487"/>
            <a:ext cx="5593588" cy="2501010"/>
          </a:xfrm>
        </p:spPr>
        <p:txBody>
          <a:bodyPr/>
          <a:lstStyle/>
          <a:p>
            <a:r>
              <a:rPr lang="en-US" dirty="0"/>
              <a:t>Contact information:</a:t>
            </a:r>
          </a:p>
          <a:p>
            <a:pPr lvl="1"/>
            <a:r>
              <a:rPr lang="en-US" b="1" dirty="0"/>
              <a:t>[Anirudh </a:t>
            </a:r>
            <a:r>
              <a:rPr lang="en-US" b="1" dirty="0" err="1"/>
              <a:t>Venkataramanan</a:t>
            </a:r>
            <a:r>
              <a:rPr lang="en-US" b="1" dirty="0"/>
              <a:t>]</a:t>
            </a:r>
          </a:p>
          <a:p>
            <a:pPr lvl="1"/>
            <a:r>
              <a:rPr lang="en-US" dirty="0"/>
              <a:t>[Email: anirudh.venkataramanan10@gmail.com]</a:t>
            </a:r>
          </a:p>
        </p:txBody>
      </p:sp>
      <p:sp>
        <p:nvSpPr>
          <p:cNvPr id="2" name="Thank you"/>
          <p:cNvSpPr>
            <a:spLocks noGrp="1"/>
          </p:cNvSpPr>
          <p:nvPr>
            <p:ph type="ctrTitle"/>
          </p:nvPr>
        </p:nvSpPr>
        <p:spPr bwMode="gray"/>
        <p:txBody>
          <a:bodyPr/>
          <a:lstStyle/>
          <a:p>
            <a:r>
              <a:rPr lang="en-US" dirty="0"/>
              <a:t>Thank you.</a:t>
            </a:r>
          </a:p>
        </p:txBody>
      </p:sp>
      <p:pic>
        <p:nvPicPr>
          <p:cNvPr id="6" name="Picture 5">
            <a:extLst>
              <a:ext uri="{FF2B5EF4-FFF2-40B4-BE49-F238E27FC236}">
                <a16:creationId xmlns:a16="http://schemas.microsoft.com/office/drawing/2014/main" id="{D46945D2-7A9A-4E0A-8ADF-B4F09A3E4FA5}"/>
              </a:ext>
            </a:extLst>
          </p:cNvPr>
          <p:cNvPicPr>
            <a:picLocks noChangeAspect="1"/>
          </p:cNvPicPr>
          <p:nvPr/>
        </p:nvPicPr>
        <p:blipFill>
          <a:blip r:embed="rId2"/>
          <a:stretch>
            <a:fillRect/>
          </a:stretch>
        </p:blipFill>
        <p:spPr>
          <a:xfrm>
            <a:off x="165907" y="5908165"/>
            <a:ext cx="872635" cy="872635"/>
          </a:xfrm>
          <a:prstGeom prst="rect">
            <a:avLst/>
          </a:prstGeom>
        </p:spPr>
      </p:pic>
    </p:spTree>
    <p:extLst>
      <p:ext uri="{BB962C8B-B14F-4D97-AF65-F5344CB8AC3E}">
        <p14:creationId xmlns:p14="http://schemas.microsoft.com/office/powerpoint/2010/main" val="1881851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bwMode="gray"/>
        <p:txBody>
          <a:bodyPr/>
          <a:lstStyle/>
          <a:p>
            <a:r>
              <a:rPr lang="en-US" dirty="0"/>
              <a:t>Global </a:t>
            </a:r>
            <a:r>
              <a:rPr lang="en-US" dirty="0">
                <a:solidFill>
                  <a:schemeClr val="accent1"/>
                </a:solidFill>
              </a:rPr>
              <a:t>Picture</a:t>
            </a:r>
          </a:p>
        </p:txBody>
      </p:sp>
    </p:spTree>
    <p:extLst>
      <p:ext uri="{BB962C8B-B14F-4D97-AF65-F5344CB8AC3E}">
        <p14:creationId xmlns:p14="http://schemas.microsoft.com/office/powerpoint/2010/main" val="799205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p:txBody>
          <a:bodyPr/>
          <a:lstStyle/>
          <a:p>
            <a:r>
              <a:rPr lang="en-US" dirty="0"/>
              <a:t>Which locations are the biggest Revenue contributors?</a:t>
            </a:r>
          </a:p>
        </p:txBody>
      </p:sp>
      <p:graphicFrame>
        <p:nvGraphicFramePr>
          <p:cNvPr id="4" name="Object 3">
            <a:extLst>
              <a:ext uri="{FF2B5EF4-FFF2-40B4-BE49-F238E27FC236}">
                <a16:creationId xmlns:a16="http://schemas.microsoft.com/office/drawing/2014/main" id="{25CFFDAF-6639-440B-AD3B-23ECC4D924A7}"/>
              </a:ext>
            </a:extLst>
          </p:cNvPr>
          <p:cNvGraphicFramePr>
            <a:graphicFrameLocks noChangeAspect="1"/>
          </p:cNvGraphicFramePr>
          <p:nvPr>
            <p:extLst>
              <p:ext uri="{D42A27DB-BD31-4B8C-83A1-F6EECF244321}">
                <p14:modId xmlns:p14="http://schemas.microsoft.com/office/powerpoint/2010/main" val="944182825"/>
              </p:ext>
            </p:extLst>
          </p:nvPr>
        </p:nvGraphicFramePr>
        <p:xfrm>
          <a:off x="955466" y="1232966"/>
          <a:ext cx="10284241" cy="5121034"/>
        </p:xfrm>
        <a:graphic>
          <a:graphicData uri="http://schemas.openxmlformats.org/presentationml/2006/ole">
            <mc:AlternateContent xmlns:mc="http://schemas.openxmlformats.org/markup-compatibility/2006">
              <mc:Choice xmlns:v="urn:schemas-microsoft-com:vml" Requires="v">
                <p:oleObj r:id="rId2" imgW="18069840" imgH="9091800" progId="">
                  <p:embed/>
                </p:oleObj>
              </mc:Choice>
              <mc:Fallback>
                <p:oleObj r:id="rId2" imgW="18069840" imgH="9091800" progId="">
                  <p:embed/>
                  <p:pic>
                    <p:nvPicPr>
                      <p:cNvPr id="0" name=""/>
                      <p:cNvPicPr/>
                      <p:nvPr/>
                    </p:nvPicPr>
                    <p:blipFill>
                      <a:blip r:embed="rId3"/>
                      <a:stretch>
                        <a:fillRect/>
                      </a:stretch>
                    </p:blipFill>
                    <p:spPr>
                      <a:xfrm>
                        <a:off x="955466" y="1232966"/>
                        <a:ext cx="10284241" cy="5121034"/>
                      </a:xfrm>
                      <a:prstGeom prst="rect">
                        <a:avLst/>
                      </a:prstGeom>
                    </p:spPr>
                  </p:pic>
                </p:oleObj>
              </mc:Fallback>
            </mc:AlternateContent>
          </a:graphicData>
        </a:graphic>
      </p:graphicFrame>
    </p:spTree>
    <p:extLst>
      <p:ext uri="{BB962C8B-B14F-4D97-AF65-F5344CB8AC3E}">
        <p14:creationId xmlns:p14="http://schemas.microsoft.com/office/powerpoint/2010/main" val="3602749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460734"/>
          </a:xfrm>
        </p:spPr>
        <p:txBody>
          <a:bodyPr/>
          <a:lstStyle/>
          <a:p>
            <a:r>
              <a:rPr lang="en-US" dirty="0"/>
              <a:t>Where do we see the highest number of order returns?</a:t>
            </a:r>
            <a:br>
              <a:rPr lang="en-US" dirty="0"/>
            </a:br>
            <a:endParaRPr lang="en-US" dirty="0"/>
          </a:p>
        </p:txBody>
      </p:sp>
      <p:graphicFrame>
        <p:nvGraphicFramePr>
          <p:cNvPr id="2" name="Object 1">
            <a:extLst>
              <a:ext uri="{FF2B5EF4-FFF2-40B4-BE49-F238E27FC236}">
                <a16:creationId xmlns:a16="http://schemas.microsoft.com/office/drawing/2014/main" id="{BAFF8DED-6E36-49AC-8DAF-1C159DE7E60D}"/>
              </a:ext>
            </a:extLst>
          </p:cNvPr>
          <p:cNvGraphicFramePr>
            <a:graphicFrameLocks noChangeAspect="1"/>
          </p:cNvGraphicFramePr>
          <p:nvPr>
            <p:extLst>
              <p:ext uri="{D42A27DB-BD31-4B8C-83A1-F6EECF244321}">
                <p14:modId xmlns:p14="http://schemas.microsoft.com/office/powerpoint/2010/main" val="1724839252"/>
              </p:ext>
            </p:extLst>
          </p:nvPr>
        </p:nvGraphicFramePr>
        <p:xfrm>
          <a:off x="955466" y="1232966"/>
          <a:ext cx="10284242" cy="5121034"/>
        </p:xfrm>
        <a:graphic>
          <a:graphicData uri="http://schemas.openxmlformats.org/presentationml/2006/ole">
            <mc:AlternateContent xmlns:mc="http://schemas.openxmlformats.org/markup-compatibility/2006">
              <mc:Choice xmlns:v="urn:schemas-microsoft-com:vml" Requires="v">
                <p:oleObj r:id="rId2" imgW="18069840" imgH="9091800" progId="">
                  <p:embed/>
                </p:oleObj>
              </mc:Choice>
              <mc:Fallback>
                <p:oleObj r:id="rId2" imgW="18069840" imgH="9091800" progId="">
                  <p:embed/>
                  <p:pic>
                    <p:nvPicPr>
                      <p:cNvPr id="0" name=""/>
                      <p:cNvPicPr/>
                      <p:nvPr/>
                    </p:nvPicPr>
                    <p:blipFill>
                      <a:blip r:embed="rId3"/>
                      <a:stretch>
                        <a:fillRect/>
                      </a:stretch>
                    </p:blipFill>
                    <p:spPr>
                      <a:xfrm>
                        <a:off x="955466" y="1232966"/>
                        <a:ext cx="10284242" cy="5121034"/>
                      </a:xfrm>
                      <a:prstGeom prst="rect">
                        <a:avLst/>
                      </a:prstGeom>
                    </p:spPr>
                  </p:pic>
                </p:oleObj>
              </mc:Fallback>
            </mc:AlternateContent>
          </a:graphicData>
        </a:graphic>
      </p:graphicFrame>
    </p:spTree>
    <p:extLst>
      <p:ext uri="{BB962C8B-B14F-4D97-AF65-F5344CB8AC3E}">
        <p14:creationId xmlns:p14="http://schemas.microsoft.com/office/powerpoint/2010/main" val="2153082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427178"/>
          </a:xfrm>
        </p:spPr>
        <p:txBody>
          <a:bodyPr/>
          <a:lstStyle/>
          <a:p>
            <a:r>
              <a:rPr lang="en-US" dirty="0"/>
              <a:t>Where the </a:t>
            </a:r>
            <a:r>
              <a:rPr lang="en-US" dirty="0" err="1"/>
              <a:t>Refunds:Revenue</a:t>
            </a:r>
            <a:r>
              <a:rPr lang="en-US" dirty="0"/>
              <a:t> ratio is at the highest (worst)?</a:t>
            </a:r>
            <a:br>
              <a:rPr lang="en-US" dirty="0"/>
            </a:br>
            <a:endParaRPr lang="en-US" dirty="0"/>
          </a:p>
        </p:txBody>
      </p:sp>
      <p:graphicFrame>
        <p:nvGraphicFramePr>
          <p:cNvPr id="5" name="Object 4">
            <a:extLst>
              <a:ext uri="{FF2B5EF4-FFF2-40B4-BE49-F238E27FC236}">
                <a16:creationId xmlns:a16="http://schemas.microsoft.com/office/drawing/2014/main" id="{449A75EF-67F7-4504-B480-4E32EBCF6589}"/>
              </a:ext>
            </a:extLst>
          </p:cNvPr>
          <p:cNvGraphicFramePr>
            <a:graphicFrameLocks noChangeAspect="1"/>
          </p:cNvGraphicFramePr>
          <p:nvPr>
            <p:extLst>
              <p:ext uri="{D42A27DB-BD31-4B8C-83A1-F6EECF244321}">
                <p14:modId xmlns:p14="http://schemas.microsoft.com/office/powerpoint/2010/main" val="2690441946"/>
              </p:ext>
            </p:extLst>
          </p:nvPr>
        </p:nvGraphicFramePr>
        <p:xfrm>
          <a:off x="202346" y="1597640"/>
          <a:ext cx="11992829" cy="3662719"/>
        </p:xfrm>
        <a:graphic>
          <a:graphicData uri="http://schemas.openxmlformats.org/presentationml/2006/ole">
            <mc:AlternateContent xmlns:mc="http://schemas.openxmlformats.org/markup-compatibility/2006">
              <mc:Choice xmlns:v="urn:schemas-microsoft-com:vml" Requires="v">
                <p:oleObj r:id="rId2" imgW="18463320" imgH="5701320" progId="">
                  <p:embed/>
                </p:oleObj>
              </mc:Choice>
              <mc:Fallback>
                <p:oleObj r:id="rId2" imgW="18463320" imgH="5701320" progId="">
                  <p:embed/>
                  <p:pic>
                    <p:nvPicPr>
                      <p:cNvPr id="0" name=""/>
                      <p:cNvPicPr/>
                      <p:nvPr/>
                    </p:nvPicPr>
                    <p:blipFill>
                      <a:blip r:embed="rId3"/>
                      <a:stretch>
                        <a:fillRect/>
                      </a:stretch>
                    </p:blipFill>
                    <p:spPr>
                      <a:xfrm>
                        <a:off x="202346" y="1597640"/>
                        <a:ext cx="11992829" cy="3662719"/>
                      </a:xfrm>
                      <a:prstGeom prst="rect">
                        <a:avLst/>
                      </a:prstGeom>
                    </p:spPr>
                  </p:pic>
                </p:oleObj>
              </mc:Fallback>
            </mc:AlternateContent>
          </a:graphicData>
        </a:graphic>
      </p:graphicFrame>
    </p:spTree>
    <p:extLst>
      <p:ext uri="{BB962C8B-B14F-4D97-AF65-F5344CB8AC3E}">
        <p14:creationId xmlns:p14="http://schemas.microsoft.com/office/powerpoint/2010/main" val="573598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427178"/>
          </a:xfrm>
        </p:spPr>
        <p:txBody>
          <a:bodyPr/>
          <a:lstStyle/>
          <a:p>
            <a:r>
              <a:rPr lang="en-US" dirty="0"/>
              <a:t>Where the </a:t>
            </a:r>
            <a:r>
              <a:rPr lang="en-US" dirty="0" err="1"/>
              <a:t>Refunds:Revenue</a:t>
            </a:r>
            <a:r>
              <a:rPr lang="en-US" dirty="0"/>
              <a:t> ratio is at the highest (worst)?</a:t>
            </a:r>
            <a:br>
              <a:rPr lang="en-US" dirty="0"/>
            </a:br>
            <a:endParaRPr lang="en-US" dirty="0"/>
          </a:p>
        </p:txBody>
      </p:sp>
      <p:graphicFrame>
        <p:nvGraphicFramePr>
          <p:cNvPr id="2" name="Object 1">
            <a:extLst>
              <a:ext uri="{FF2B5EF4-FFF2-40B4-BE49-F238E27FC236}">
                <a16:creationId xmlns:a16="http://schemas.microsoft.com/office/drawing/2014/main" id="{81B62568-4A62-4EAE-91A9-CB6E2B380DE1}"/>
              </a:ext>
            </a:extLst>
          </p:cNvPr>
          <p:cNvGraphicFramePr>
            <a:graphicFrameLocks noChangeAspect="1"/>
          </p:cNvGraphicFramePr>
          <p:nvPr>
            <p:extLst>
              <p:ext uri="{D42A27DB-BD31-4B8C-83A1-F6EECF244321}">
                <p14:modId xmlns:p14="http://schemas.microsoft.com/office/powerpoint/2010/main" val="1497698008"/>
              </p:ext>
            </p:extLst>
          </p:nvPr>
        </p:nvGraphicFramePr>
        <p:xfrm>
          <a:off x="111103" y="1597641"/>
          <a:ext cx="11992826" cy="3662718"/>
        </p:xfrm>
        <a:graphic>
          <a:graphicData uri="http://schemas.openxmlformats.org/presentationml/2006/ole">
            <mc:AlternateContent xmlns:mc="http://schemas.openxmlformats.org/markup-compatibility/2006">
              <mc:Choice xmlns:v="urn:schemas-microsoft-com:vml" Requires="v">
                <p:oleObj r:id="rId2" imgW="18463320" imgH="5701320" progId="">
                  <p:embed/>
                </p:oleObj>
              </mc:Choice>
              <mc:Fallback>
                <p:oleObj r:id="rId2" imgW="18463320" imgH="5701320" progId="">
                  <p:embed/>
                  <p:pic>
                    <p:nvPicPr>
                      <p:cNvPr id="0" name=""/>
                      <p:cNvPicPr/>
                      <p:nvPr/>
                    </p:nvPicPr>
                    <p:blipFill>
                      <a:blip r:embed="rId3"/>
                      <a:stretch>
                        <a:fillRect/>
                      </a:stretch>
                    </p:blipFill>
                    <p:spPr>
                      <a:xfrm>
                        <a:off x="111103" y="1597641"/>
                        <a:ext cx="11992826" cy="3662718"/>
                      </a:xfrm>
                      <a:prstGeom prst="rect">
                        <a:avLst/>
                      </a:prstGeom>
                    </p:spPr>
                  </p:pic>
                </p:oleObj>
              </mc:Fallback>
            </mc:AlternateContent>
          </a:graphicData>
        </a:graphic>
      </p:graphicFrame>
    </p:spTree>
    <p:extLst>
      <p:ext uri="{BB962C8B-B14F-4D97-AF65-F5344CB8AC3E}">
        <p14:creationId xmlns:p14="http://schemas.microsoft.com/office/powerpoint/2010/main" val="2841028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369332"/>
          </a:xfrm>
        </p:spPr>
        <p:txBody>
          <a:bodyPr/>
          <a:lstStyle/>
          <a:p>
            <a:r>
              <a:rPr lang="en-US" dirty="0"/>
              <a:t>What are the locations with the worst Sentiment score?</a:t>
            </a:r>
          </a:p>
        </p:txBody>
      </p:sp>
      <p:graphicFrame>
        <p:nvGraphicFramePr>
          <p:cNvPr id="3" name="Object 2">
            <a:extLst>
              <a:ext uri="{FF2B5EF4-FFF2-40B4-BE49-F238E27FC236}">
                <a16:creationId xmlns:a16="http://schemas.microsoft.com/office/drawing/2014/main" id="{C6D3C221-BBDA-4C50-B501-27490BDEA3E3}"/>
              </a:ext>
            </a:extLst>
          </p:cNvPr>
          <p:cNvGraphicFramePr>
            <a:graphicFrameLocks noChangeAspect="1"/>
          </p:cNvGraphicFramePr>
          <p:nvPr>
            <p:extLst>
              <p:ext uri="{D42A27DB-BD31-4B8C-83A1-F6EECF244321}">
                <p14:modId xmlns:p14="http://schemas.microsoft.com/office/powerpoint/2010/main" val="268411156"/>
              </p:ext>
            </p:extLst>
          </p:nvPr>
        </p:nvGraphicFramePr>
        <p:xfrm>
          <a:off x="955466" y="1232966"/>
          <a:ext cx="10284242" cy="5121034"/>
        </p:xfrm>
        <a:graphic>
          <a:graphicData uri="http://schemas.openxmlformats.org/presentationml/2006/ole">
            <mc:AlternateContent xmlns:mc="http://schemas.openxmlformats.org/markup-compatibility/2006">
              <mc:Choice xmlns:v="urn:schemas-microsoft-com:vml" Requires="v">
                <p:oleObj r:id="rId2" imgW="18069840" imgH="9091800" progId="">
                  <p:embed/>
                </p:oleObj>
              </mc:Choice>
              <mc:Fallback>
                <p:oleObj r:id="rId2" imgW="18069840" imgH="9091800" progId="">
                  <p:embed/>
                  <p:pic>
                    <p:nvPicPr>
                      <p:cNvPr id="0" name=""/>
                      <p:cNvPicPr/>
                      <p:nvPr/>
                    </p:nvPicPr>
                    <p:blipFill>
                      <a:blip r:embed="rId3"/>
                      <a:stretch>
                        <a:fillRect/>
                      </a:stretch>
                    </p:blipFill>
                    <p:spPr>
                      <a:xfrm>
                        <a:off x="955466" y="1232966"/>
                        <a:ext cx="10284242" cy="5121034"/>
                      </a:xfrm>
                      <a:prstGeom prst="rect">
                        <a:avLst/>
                      </a:prstGeom>
                    </p:spPr>
                  </p:pic>
                </p:oleObj>
              </mc:Fallback>
            </mc:AlternateContent>
          </a:graphicData>
        </a:graphic>
      </p:graphicFrame>
    </p:spTree>
    <p:extLst>
      <p:ext uri="{BB962C8B-B14F-4D97-AF65-F5344CB8AC3E}">
        <p14:creationId xmlns:p14="http://schemas.microsoft.com/office/powerpoint/2010/main" val="505211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vider"/>
          <p:cNvSpPr>
            <a:spLocks noGrp="1"/>
          </p:cNvSpPr>
          <p:nvPr>
            <p:ph type="ctrTitle"/>
          </p:nvPr>
        </p:nvSpPr>
        <p:spPr bwMode="gray"/>
        <p:txBody>
          <a:bodyPr/>
          <a:lstStyle/>
          <a:p>
            <a:r>
              <a:rPr lang="en-US" dirty="0"/>
              <a:t>US </a:t>
            </a:r>
            <a:r>
              <a:rPr lang="en-US" dirty="0">
                <a:solidFill>
                  <a:schemeClr val="accent1"/>
                </a:solidFill>
              </a:rPr>
              <a:t>Problems</a:t>
            </a:r>
          </a:p>
        </p:txBody>
      </p:sp>
    </p:spTree>
    <p:extLst>
      <p:ext uri="{BB962C8B-B14F-4D97-AF65-F5344CB8AC3E}">
        <p14:creationId xmlns:p14="http://schemas.microsoft.com/office/powerpoint/2010/main" val="3852446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p:cNvSpPr>
            <a:spLocks noGrp="1"/>
          </p:cNvSpPr>
          <p:nvPr>
            <p:ph type="title"/>
          </p:nvPr>
        </p:nvSpPr>
        <p:spPr bwMode="gray">
          <a:xfrm>
            <a:off x="504001" y="504000"/>
            <a:ext cx="11207030" cy="369332"/>
          </a:xfrm>
        </p:spPr>
        <p:txBody>
          <a:bodyPr/>
          <a:lstStyle/>
          <a:p>
            <a:r>
              <a:rPr lang="en-US" dirty="0"/>
              <a:t>Using Avg Sentiment + </a:t>
            </a:r>
            <a:r>
              <a:rPr lang="en-US" dirty="0" err="1"/>
              <a:t>Refund:Revenue</a:t>
            </a:r>
            <a:r>
              <a:rPr lang="en-US" dirty="0"/>
              <a:t> ratio to spot the problems</a:t>
            </a:r>
          </a:p>
        </p:txBody>
      </p:sp>
      <p:graphicFrame>
        <p:nvGraphicFramePr>
          <p:cNvPr id="3" name="Object 2">
            <a:extLst>
              <a:ext uri="{FF2B5EF4-FFF2-40B4-BE49-F238E27FC236}">
                <a16:creationId xmlns:a16="http://schemas.microsoft.com/office/drawing/2014/main" id="{BB35024A-9DD6-4262-A050-856CADACBFF0}"/>
              </a:ext>
            </a:extLst>
          </p:cNvPr>
          <p:cNvGraphicFramePr>
            <a:graphicFrameLocks noChangeAspect="1"/>
          </p:cNvGraphicFramePr>
          <p:nvPr>
            <p:extLst>
              <p:ext uri="{D42A27DB-BD31-4B8C-83A1-F6EECF244321}">
                <p14:modId xmlns:p14="http://schemas.microsoft.com/office/powerpoint/2010/main" val="1649250366"/>
              </p:ext>
            </p:extLst>
          </p:nvPr>
        </p:nvGraphicFramePr>
        <p:xfrm>
          <a:off x="194843" y="1988182"/>
          <a:ext cx="11805487" cy="2881636"/>
        </p:xfrm>
        <a:graphic>
          <a:graphicData uri="http://schemas.openxmlformats.org/presentationml/2006/ole">
            <mc:AlternateContent xmlns:mc="http://schemas.openxmlformats.org/markup-compatibility/2006">
              <mc:Choice xmlns:v="urn:schemas-microsoft-com:vml" Requires="v">
                <p:oleObj r:id="rId2" imgW="18196560" imgH="4494960" progId="">
                  <p:embed/>
                </p:oleObj>
              </mc:Choice>
              <mc:Fallback>
                <p:oleObj r:id="rId2" imgW="18196560" imgH="4494960" progId="">
                  <p:embed/>
                  <p:pic>
                    <p:nvPicPr>
                      <p:cNvPr id="0" name=""/>
                      <p:cNvPicPr/>
                      <p:nvPr/>
                    </p:nvPicPr>
                    <p:blipFill>
                      <a:blip r:embed="rId3"/>
                      <a:stretch>
                        <a:fillRect/>
                      </a:stretch>
                    </p:blipFill>
                    <p:spPr>
                      <a:xfrm>
                        <a:off x="194843" y="1988182"/>
                        <a:ext cx="11805487" cy="2881636"/>
                      </a:xfrm>
                      <a:prstGeom prst="rect">
                        <a:avLst/>
                      </a:prstGeom>
                    </p:spPr>
                  </p:pic>
                </p:oleObj>
              </mc:Fallback>
            </mc:AlternateContent>
          </a:graphicData>
        </a:graphic>
      </p:graphicFrame>
    </p:spTree>
    <p:extLst>
      <p:ext uri="{BB962C8B-B14F-4D97-AF65-F5344CB8AC3E}">
        <p14:creationId xmlns:p14="http://schemas.microsoft.com/office/powerpoint/2010/main" val="3944296055"/>
      </p:ext>
    </p:extLst>
  </p:cSld>
  <p:clrMapOvr>
    <a:masterClrMapping/>
  </p:clrMapOvr>
</p:sld>
</file>

<file path=ppt/theme/theme1.xml><?xml version="1.0" encoding="utf-8"?>
<a:theme xmlns:a="http://schemas.openxmlformats.org/drawingml/2006/main" name="SAP 2021 16x9 white">
  <a:themeElements>
    <a:clrScheme name="SAP_colors_2018">
      <a:dk1>
        <a:srgbClr val="000000"/>
      </a:dk1>
      <a:lt1>
        <a:srgbClr val="FFFFFF"/>
      </a:lt1>
      <a:dk2>
        <a:srgbClr val="999999"/>
      </a:dk2>
      <a:lt2>
        <a:srgbClr val="CCCCCC"/>
      </a:lt2>
      <a:accent1>
        <a:srgbClr val="F0AB00"/>
      </a:accent1>
      <a:accent2>
        <a:srgbClr val="666666"/>
      </a:accent2>
      <a:accent3>
        <a:srgbClr val="008FD3"/>
      </a:accent3>
      <a:accent4>
        <a:srgbClr val="4FB81C"/>
      </a:accent4>
      <a:accent5>
        <a:srgbClr val="E35500"/>
      </a:accent5>
      <a:accent6>
        <a:srgbClr val="760A85"/>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35" id="{006AF30A-DEE1-AE4D-94CD-3EA3E30FB900}" vid="{82898F43-6843-1B49-B424-67365CBF3D8E}"/>
    </a:ext>
  </a:extLst>
</a:theme>
</file>

<file path=ppt/theme/theme2.xml><?xml version="1.0" encoding="utf-8"?>
<a:theme xmlns:a="http://schemas.openxmlformats.org/drawingml/2006/main" name="SAP 2021 16x9 blue">
  <a:themeElements>
    <a:clrScheme name="SAP_Colors2018 - blue">
      <a:dk1>
        <a:srgbClr val="00195A"/>
      </a:dk1>
      <a:lt1>
        <a:srgbClr val="FFFFFF"/>
      </a:lt1>
      <a:dk2>
        <a:srgbClr val="CCCCCC"/>
      </a:dk2>
      <a:lt2>
        <a:srgbClr val="999999"/>
      </a:lt2>
      <a:accent1>
        <a:srgbClr val="F0AB00"/>
      </a:accent1>
      <a:accent2>
        <a:srgbClr val="666666"/>
      </a:accent2>
      <a:accent3>
        <a:srgbClr val="0076CB"/>
      </a:accent3>
      <a:accent4>
        <a:srgbClr val="4FB81C"/>
      </a:accent4>
      <a:accent5>
        <a:srgbClr val="E35500"/>
      </a:accent5>
      <a:accent6>
        <a:srgbClr val="760A85"/>
      </a:accent6>
      <a:hlink>
        <a:srgbClr val="0076CB"/>
      </a:hlink>
      <a:folHlink>
        <a:srgbClr val="0076CB"/>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rot="0" spcFirstLastPara="0" vertOverflow="overflow" horzOverflow="overflow" vert="horz" wrap="square" lIns="90000" tIns="72000" rIns="90000" bIns="72000" numCol="1" spcCol="0" rtlCol="0" fromWordArt="0" anchor="ctr" anchorCtr="0" forceAA="0" compatLnSpc="1">
        <a:prstTxWarp prst="textNoShape">
          <a:avLst/>
        </a:prstTxWarp>
        <a:noAutofit/>
      </a:bodyP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35" id="{006AF30A-DEE1-AE4D-94CD-3EA3E30FB900}" vid="{D080C746-3BA9-CB41-AE5C-3256159AA862}"/>
    </a:ext>
  </a:extLst>
</a:theme>
</file>

<file path=ppt/theme/theme3.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sponsibleContact xmlns="47fc58d8-9f4b-4bc8-b278-c3cb6f298023">
      <UserInfo>
        <DisplayName/>
        <AccountId xsi:nil="true"/>
        <AccountType/>
      </UserInfo>
    </ResponsibleContact>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15F0F9DCBF1E94796646FCF98A7C072" ma:contentTypeVersion="13" ma:contentTypeDescription="Create a new document." ma:contentTypeScope="" ma:versionID="5b306df2387467d165757eb5a8cdddaa">
  <xsd:schema xmlns:xsd="http://www.w3.org/2001/XMLSchema" xmlns:xs="http://www.w3.org/2001/XMLSchema" xmlns:p="http://schemas.microsoft.com/office/2006/metadata/properties" xmlns:ns2="0e00d59e-b0d2-4e67-be34-67e465b0fbed" xmlns:ns3="47fc58d8-9f4b-4bc8-b278-c3cb6f298023" targetNamespace="http://schemas.microsoft.com/office/2006/metadata/properties" ma:root="true" ma:fieldsID="eebd9c38828bcd412c0ba6e1c1867684" ns2:_="" ns3:_="">
    <xsd:import namespace="0e00d59e-b0d2-4e67-be34-67e465b0fbed"/>
    <xsd:import namespace="47fc58d8-9f4b-4bc8-b278-c3cb6f29802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ResponsibleContact" minOccurs="0"/>
                <xsd:element ref="ns3:MediaServiceLoca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00d59e-b0d2-4e67-be34-67e465b0fb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7fc58d8-9f4b-4bc8-b278-c3cb6f29802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ResponsibleContact" ma:index="17" nillable="true" ma:displayName="Responsible Contact" ma:format="Dropdown" ma:list="UserInfo" ma:SharePointGroup="0" ma:internalName="ResponsibleContact">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1422F45-04DB-421D-8796-270006657806}">
  <ds:schemaRefs>
    <ds:schemaRef ds:uri="http://purl.org/dc/terms/"/>
    <ds:schemaRef ds:uri="http://schemas.microsoft.com/office/2006/metadata/properties"/>
    <ds:schemaRef ds:uri="http://www.w3.org/XML/1998/namespace"/>
    <ds:schemaRef ds:uri="http://purl.org/dc/dcmitype/"/>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47fc58d8-9f4b-4bc8-b278-c3cb6f298023"/>
    <ds:schemaRef ds:uri="0e00d59e-b0d2-4e67-be34-67e465b0fbed"/>
  </ds:schemaRefs>
</ds:datastoreItem>
</file>

<file path=customXml/itemProps2.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3.xml><?xml version="1.0" encoding="utf-8"?>
<ds:datastoreItem xmlns:ds="http://schemas.openxmlformats.org/officeDocument/2006/customXml" ds:itemID="{B3812128-B7DF-461F-A8F2-831754A1D2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00d59e-b0d2-4e67-be34-67e465b0fbed"/>
    <ds:schemaRef ds:uri="47fc58d8-9f4b-4bc8-b278-c3cb6f29802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SAP_2021_16x9_White</Template>
  <TotalTime>6437</TotalTime>
  <Words>332</Words>
  <Application>Microsoft Macintosh PowerPoint</Application>
  <PresentationFormat>Custom</PresentationFormat>
  <Paragraphs>48</Paragraphs>
  <Slides>13</Slides>
  <Notes>3</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0</vt:i4>
      </vt:variant>
      <vt:variant>
        <vt:lpstr>Slide Titles</vt:lpstr>
      </vt:variant>
      <vt:variant>
        <vt:i4>13</vt:i4>
      </vt:variant>
    </vt:vector>
  </HeadingPairs>
  <TitlesOfParts>
    <vt:vector size="20" baseType="lpstr">
      <vt:lpstr>Arial</vt:lpstr>
      <vt:lpstr>Courier New</vt:lpstr>
      <vt:lpstr>Symbol</vt:lpstr>
      <vt:lpstr>Wingdings</vt:lpstr>
      <vt:lpstr>Wingdings</vt:lpstr>
      <vt:lpstr>SAP 2021 16x9 white</vt:lpstr>
      <vt:lpstr>SAP 2021 16x9 blue</vt:lpstr>
      <vt:lpstr>Agenda</vt:lpstr>
      <vt:lpstr>Global Picture</vt:lpstr>
      <vt:lpstr>Which locations are the biggest Revenue contributors?</vt:lpstr>
      <vt:lpstr>Where do we see the highest number of order returns? </vt:lpstr>
      <vt:lpstr>Where the Refunds:Revenue ratio is at the highest (worst)? </vt:lpstr>
      <vt:lpstr>Where the Refunds:Revenue ratio is at the highest (worst)? </vt:lpstr>
      <vt:lpstr>What are the locations with the worst Sentiment score?</vt:lpstr>
      <vt:lpstr>US Problems</vt:lpstr>
      <vt:lpstr>Using Avg Sentiment + Refund:Revenue ratio to spot the problems</vt:lpstr>
      <vt:lpstr>Potential Quality Issue In San Diego, CA</vt:lpstr>
      <vt:lpstr>Possible counterfeit issues in Los Angeles &amp; Las Vegas</vt:lpstr>
      <vt:lpstr>Suggested Next Steps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Here</dc:title>
  <dc:subject/>
  <dc:creator>SAP SE</dc:creator>
  <cp:keywords>2021/16:9/white</cp:keywords>
  <dc:description/>
  <cp:lastModifiedBy>Microsoft Office User</cp:lastModifiedBy>
  <cp:revision>37</cp:revision>
  <dcterms:created xsi:type="dcterms:W3CDTF">2021-04-23T02:21:46Z</dcterms:created>
  <dcterms:modified xsi:type="dcterms:W3CDTF">2023-05-14T00:40:16Z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0x010100615F0F9DCBF1E94796646FCF98A7C072</vt:lpwstr>
  </property>
</Properties>
</file>

<file path=docProps/thumbnail.jpeg>
</file>